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5" r:id="rId4"/>
    <p:sldId id="266" r:id="rId5"/>
    <p:sldId id="261" r:id="rId6"/>
    <p:sldId id="259" r:id="rId7"/>
    <p:sldId id="258" r:id="rId8"/>
    <p:sldId id="260" r:id="rId9"/>
    <p:sldId id="257" r:id="rId10"/>
    <p:sldId id="272" r:id="rId11"/>
    <p:sldId id="273" r:id="rId12"/>
    <p:sldId id="274" r:id="rId13"/>
    <p:sldId id="275" r:id="rId14"/>
    <p:sldId id="267" r:id="rId15"/>
    <p:sldId id="262" r:id="rId16"/>
    <p:sldId id="263" r:id="rId17"/>
    <p:sldId id="269" r:id="rId18"/>
    <p:sldId id="268" r:id="rId19"/>
    <p:sldId id="270" r:id="rId20"/>
    <p:sldId id="276" r:id="rId21"/>
    <p:sldId id="278" r:id="rId22"/>
    <p:sldId id="27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881" autoAdjust="0"/>
  </p:normalViewPr>
  <p:slideViewPr>
    <p:cSldViewPr snapToGrid="0" showGuides="1">
      <p:cViewPr varScale="1">
        <p:scale>
          <a:sx n="69" d="100"/>
          <a:sy n="69" d="100"/>
        </p:scale>
        <p:origin x="2112" y="2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Ускорение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Sheet1!$E$5:$E$54</c:f>
              <c:numCache>
                <c:formatCode>General</c:formatCode>
                <c:ptCount val="50"/>
                <c:pt idx="0">
                  <c:v>1</c:v>
                </c:pt>
                <c:pt idx="1">
                  <c:v>1.9611650485436893</c:v>
                </c:pt>
                <c:pt idx="2">
                  <c:v>2.8584905660377355</c:v>
                </c:pt>
                <c:pt idx="3">
                  <c:v>3.6727272727272728</c:v>
                </c:pt>
                <c:pt idx="4">
                  <c:v>4.3913043478260869</c:v>
                </c:pt>
                <c:pt idx="5">
                  <c:v>5.0082644628099171</c:v>
                </c:pt>
                <c:pt idx="6">
                  <c:v>5.5234375</c:v>
                </c:pt>
                <c:pt idx="7">
                  <c:v>5.9411764705882355</c:v>
                </c:pt>
                <c:pt idx="8">
                  <c:v>6.2689655172413792</c:v>
                </c:pt>
                <c:pt idx="9">
                  <c:v>6.5161290322580649</c:v>
                </c:pt>
                <c:pt idx="10">
                  <c:v>6.6927710843373491</c:v>
                </c:pt>
                <c:pt idx="11">
                  <c:v>6.8089887640449431</c:v>
                </c:pt>
                <c:pt idx="12">
                  <c:v>6.8743455497382193</c:v>
                </c:pt>
                <c:pt idx="13">
                  <c:v>6.897560975609756</c:v>
                </c:pt>
                <c:pt idx="14">
                  <c:v>6.8863636363636358</c:v>
                </c:pt>
                <c:pt idx="15">
                  <c:v>6.8474576271186445</c:v>
                </c:pt>
                <c:pt idx="16">
                  <c:v>6.7865612648221338</c:v>
                </c:pt>
                <c:pt idx="17">
                  <c:v>6.7084870848708489</c:v>
                </c:pt>
                <c:pt idx="18">
                  <c:v>6.6172413793103448</c:v>
                </c:pt>
                <c:pt idx="19">
                  <c:v>6.5161290322580649</c:v>
                </c:pt>
                <c:pt idx="20">
                  <c:v>6.4078549848942599</c:v>
                </c:pt>
                <c:pt idx="21">
                  <c:v>6.2946175637393766</c:v>
                </c:pt>
                <c:pt idx="22">
                  <c:v>6.1781914893617014</c:v>
                </c:pt>
                <c:pt idx="23">
                  <c:v>6.06</c:v>
                </c:pt>
                <c:pt idx="24">
                  <c:v>5.9411764705882355</c:v>
                </c:pt>
                <c:pt idx="25">
                  <c:v>5.8226164079822613</c:v>
                </c:pt>
                <c:pt idx="26">
                  <c:v>5.7050209205020925</c:v>
                </c:pt>
                <c:pt idx="27">
                  <c:v>5.5889328063241104</c:v>
                </c:pt>
                <c:pt idx="28">
                  <c:v>5.4747663551401873</c:v>
                </c:pt>
                <c:pt idx="29">
                  <c:v>5.3628318584070795</c:v>
                </c:pt>
                <c:pt idx="30">
                  <c:v>5.2533557046979862</c:v>
                </c:pt>
                <c:pt idx="31">
                  <c:v>5.1464968152866239</c:v>
                </c:pt>
                <c:pt idx="32">
                  <c:v>5.0423600605143717</c:v>
                </c:pt>
                <c:pt idx="33">
                  <c:v>4.9410071942446043</c:v>
                </c:pt>
                <c:pt idx="34">
                  <c:v>4.8424657534246576</c:v>
                </c:pt>
                <c:pt idx="35">
                  <c:v>4.7467362924281984</c:v>
                </c:pt>
                <c:pt idx="36">
                  <c:v>4.653798256537983</c:v>
                </c:pt>
                <c:pt idx="37">
                  <c:v>4.5636147443519617</c:v>
                </c:pt>
                <c:pt idx="38">
                  <c:v>4.4761363636363631</c:v>
                </c:pt>
                <c:pt idx="39">
                  <c:v>4.3913043478260869</c:v>
                </c:pt>
                <c:pt idx="40">
                  <c:v>4.3090530697190426</c:v>
                </c:pt>
                <c:pt idx="41">
                  <c:v>4.2293120638085746</c:v>
                </c:pt>
                <c:pt idx="42">
                  <c:v>4.1520076481835559</c:v>
                </c:pt>
                <c:pt idx="43">
                  <c:v>4.0770642201834866</c:v>
                </c:pt>
                <c:pt idx="44">
                  <c:v>4.0044052863436121</c:v>
                </c:pt>
                <c:pt idx="45">
                  <c:v>3.9339542760372566</c:v>
                </c:pt>
                <c:pt idx="46">
                  <c:v>3.8656351791530947</c:v>
                </c:pt>
                <c:pt idx="47">
                  <c:v>3.7993730407523514</c:v>
                </c:pt>
                <c:pt idx="48">
                  <c:v>3.7350943396226413</c:v>
                </c:pt>
                <c:pt idx="49">
                  <c:v>3.6727272727272728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31-465C-B519-C3F537634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873328"/>
        <c:axId val="1986873808"/>
      </c:lineChart>
      <c:catAx>
        <c:axId val="198687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808"/>
        <c:crosses val="autoZero"/>
        <c:auto val="1"/>
        <c:lblAlgn val="ctr"/>
        <c:lblOffset val="100"/>
        <c:noMultiLvlLbl val="0"/>
      </c:catAx>
      <c:valAx>
        <c:axId val="198687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87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675049#sitelinks-wikipedia" TargetMode="External"/><Relationship Id="rId13" Type="http://schemas.openxmlformats.org/officeDocument/2006/relationships/hyperlink" Target="https://ru.wikipedia.org/wiki/%D0%90%D0%BC%D0%B4%D0%B0%D0%BB,_%D0%94%D0%B6%D0%B8%D0%BD#cite_note-_2860a6f7b27bb910-3" TargetMode="External"/><Relationship Id="rId18" Type="http://schemas.openxmlformats.org/officeDocument/2006/relationships/hyperlink" Target="https://ru.wikipedia.org/w/index.php?title=Amdahl_Corporation&amp;action=edit&amp;redlink=1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1" Type="http://schemas.openxmlformats.org/officeDocument/2006/relationships/hyperlink" Target="https://ru.wikipedia.org/wiki/%D0%9F%D0%B0%D1%80%D0%B0%D0%BB%D0%BB%D0%B5%D0%BB%D1%8C%D0%BD%D1%8B%D0%B5_%D0%B2%D1%8B%D1%87%D0%B8%D1%81%D0%BB%D0%B8%D1%82%D0%B5%D0%BB%D1%8C%D0%BD%D1%8B%D0%B5_%D1%81%D0%B8%D1%81%D1%82%D0%B5%D0%BC%D1%8B" TargetMode="External"/><Relationship Id="rId7" Type="http://schemas.openxmlformats.org/officeDocument/2006/relationships/hyperlink" Target="https://ru.wikipedia.org/w/index.php?title=%D0%A4%D0%BB%D0%B0%D0%BD%D0%B4%D1%80%D0%BE&amp;action=edit&amp;editintro=T:%D0%9D%D0%B5%D1%82_%D1%81%D1%82%D0%B0%D1%82%D1%8C%D0%B8/editintro&amp;preload=T:%D0%9D%D0%B5%D1%82_%D1%81%D1%82%D0%B0%D1%82%D1%8C%D0%B8/preload&amp;preloadparams%5B%5D=Q675049&amp;preloadparams%5B%5D=%D0%A4%D0%BB%D0%B0%D0%BD%D0%B4%D1%80%D0%BE&amp;preloadparams%5B%5D=%D0%A3%D0%BD%D0%B8%D0%B2%D0%B5%D1%80%D1%81%D0%B0%D0%BB%D1%8C%D0%BD%D0%B0%D1%8F+%D0%BA%D0%B0%D1%80%D1%82%D0%BE%D1%87%D0%BA%D0%B0" TargetMode="External"/><Relationship Id="rId12" Type="http://schemas.openxmlformats.org/officeDocument/2006/relationships/hyperlink" Target="https://ru.wikipedia.org/wiki/%D0%90%D0%BC%D0%B4%D0%B0%D0%BB,_%D0%94%D0%B6%D0%B8%D0%BD#cite_note-_f966401fdc56efb4-2" TargetMode="External"/><Relationship Id="rId17" Type="http://schemas.openxmlformats.org/officeDocument/2006/relationships/hyperlink" Target="https://ru.wikipedia.org/wiki/IBM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ru.wikipedia.org/wiki/%D0%9A%D0%B0%D0%BB%D0%B8%D1%84%D0%BE%D1%80%D0%BD%D0%B8%D1%8F" TargetMode="External"/><Relationship Id="rId20" Type="http://schemas.openxmlformats.org/officeDocument/2006/relationships/hyperlink" Target="https://ru.wikipedia.org/wiki/%D0%97%D0%B0%D0%BA%D0%BE%D0%BD_%D0%90%D0%BC%D0%B4%D0%B0%D0%BB%D0%B0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0%D0%BC%D0%B4%D0%B0%D0%BB,_%D0%94%D0%B6%D0%B8%D0%BD#cite_note-_82cf503b0fe490f7-1" TargetMode="External"/><Relationship Id="rId11" Type="http://schemas.openxmlformats.org/officeDocument/2006/relationships/hyperlink" Target="https://ru.wikipedia.org/wiki/2015_%D0%B3%D0%BE%D0%B4" TargetMode="External"/><Relationship Id="rId5" Type="http://schemas.openxmlformats.org/officeDocument/2006/relationships/hyperlink" Target="https://ru.wikipedia.org/wiki/1922_%D0%B3%D0%BE%D0%B4" TargetMode="External"/><Relationship Id="rId15" Type="http://schemas.openxmlformats.org/officeDocument/2006/relationships/hyperlink" Target="https://ru.wikipedia.org/wiki/%D0%9F%D0%B0%D0%BB%D0%BE-%D0%90%D0%BB%D1%82%D0%BE" TargetMode="External"/><Relationship Id="rId10" Type="http://schemas.openxmlformats.org/officeDocument/2006/relationships/hyperlink" Target="https://ru.wikipedia.org/wiki/10_%D0%BD%D0%BE%D1%8F%D0%B1%D1%80%D1%8F" TargetMode="External"/><Relationship Id="rId19" Type="http://schemas.openxmlformats.org/officeDocument/2006/relationships/hyperlink" Target="https://en.wikipedia.org/wiki/Amdahl_Corporation" TargetMode="External"/><Relationship Id="rId4" Type="http://schemas.openxmlformats.org/officeDocument/2006/relationships/hyperlink" Target="https://ru.wikipedia.org/wiki/16_%D0%BD%D0%BE%D1%8F%D0%B1%D1%80%D1%8F" TargetMode="External"/><Relationship Id="rId9" Type="http://schemas.openxmlformats.org/officeDocument/2006/relationships/hyperlink" Target="https://ru.wikipedia.org/wiki/%D0%AE%D0%B6%D0%BD%D0%B0%D1%8F_%D0%94%D0%B0%D0%BA%D0%BE%D1%82%D0%B0" TargetMode="External"/><Relationship Id="rId14" Type="http://schemas.openxmlformats.org/officeDocument/2006/relationships/hyperlink" Target="https://www.wikidata.org/wiki/Q62890#P570" TargetMode="External"/><Relationship Id="rId22" Type="http://schemas.openxmlformats.org/officeDocument/2006/relationships/hyperlink" Target="https://ru.wikipedia.org/wiki/%D0%90%D0%BC%D0%B4%D0%B0%D0%BB,_%D0%94%D0%B6%D0%B8%D0%BD#cite_note-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параллельном программировании часто возникает вопрос: насколько можно ускорить выполнение программы, если добавить больше процессоров или ядер? Интуитивно кажется, что чем больше потоков, тем быстрее выполняется код, но это не всегда так.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идеальном мире замена однопроцессорного компьютера на </a:t>
            </a:r>
            <a:r>
              <a:rPr lang="en-US" dirty="0"/>
              <a:t>N-</a:t>
            </a:r>
            <a:r>
              <a:rPr lang="ru-RU" dirty="0"/>
              <a:t>процессорный должна давать рост вычислительной мощности в </a:t>
            </a:r>
            <a:r>
              <a:rPr lang="en-US" dirty="0"/>
              <a:t>N </a:t>
            </a:r>
            <a:r>
              <a:rPr lang="ru-RU" dirty="0"/>
              <a:t>раз. Однако на практике это никогда не происходит.</a:t>
            </a:r>
          </a:p>
          <a:p>
            <a:r>
              <a:rPr lang="ru-RU" dirty="0"/>
              <a:t>Причина этого в том, что большинство реальных задач не могут быть эффективно распараллелены без накладных затрат.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Разберем этот эффект на примере задчи про покраску комнат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Джин Амдал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Amdahl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6 ноября"/>
              </a:rPr>
              <a:t>16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1922 год"/>
              </a:rPr>
              <a:t>1922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/>
              </a:rPr>
              <a:t>Фландро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" tooltip="d:Q675049"/>
              </a:rPr>
              <a:t>[вд]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Южная Дакота"/>
              </a:rPr>
              <a:t>Южная Дакота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10 ноября"/>
              </a:rPr>
              <a:t>10 ноября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2015 год"/>
              </a:rPr>
              <a:t>2015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/>
              </a:rPr>
              <a:t>[2]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4" tooltip="d:Q62890"/>
              </a:rPr>
              <a:t>[…]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Пало-Алто"/>
              </a:rPr>
              <a:t>Пало-Алто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Калифорния"/>
              </a:rPr>
              <a:t>Калифорния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/>
              </a:rPr>
              <a:t>[3]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американский учёный в области вычислительной техники, математик и предприниматель, более всего известный по своей работе в компании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IBM"/>
              </a:rPr>
              <a:t>IBM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 затем основавший компанию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18" tooltip="Amdahl Corporation (страница отсутствует)"/>
              </a:rPr>
              <a:t>Amdahl Corporation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19" tooltip="en:Amdahl Corporation"/>
              </a:rPr>
              <a:t>[англ.]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Является автором названного в его честь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Закон Амдала"/>
              </a:rPr>
              <a:t>закона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котором сформулировал фундаментальные ограничения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Параллельные вычислительные системы"/>
              </a:rPr>
              <a:t>параллельных вычислительных систем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Считается величайшим проектировщиком компьютерных систем XX века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График показывает, что при увеличении количества процессоров производительность сначала растёт, а потом выходит на плато.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𝑝→1</a:t>
                </a:r>
                <a:r>
                  <a:rPr lang="ru-RU" dirty="0"/>
                  <a:t> ускорение стремится к </a:t>
                </a:r>
                <a:r>
                  <a:rPr lang="en-US" dirty="0"/>
                  <a:t>n</a:t>
                </a:r>
              </a:p>
              <a:p>
                <a:r>
                  <a:rPr lang="ru-RU" dirty="0"/>
                  <a:t>При </a:t>
                </a:r>
                <a:r>
                  <a:rPr lang="en-US" b="0" i="0">
                    <a:latin typeface="Cambria Math" panose="02040503050406030204" pitchFamily="18" charset="0"/>
                  </a:rPr>
                  <a:t>𝑝→</a:t>
                </a:r>
                <a:r>
                  <a:rPr lang="ru-RU" b="0" i="0">
                    <a:latin typeface="Cambria Math" panose="02040503050406030204" pitchFamily="18" charset="0"/>
                  </a:rPr>
                  <a:t>0</a:t>
                </a:r>
                <a:r>
                  <a:rPr lang="ru-RU" dirty="0"/>
                  <a:t> ускорение остаётся</a:t>
                </a:r>
                <a:r>
                  <a:rPr lang="ru-RU" baseline="0" dirty="0"/>
                  <a:t> близким к 1, нет никакого выигрыша от количества ядер</a:t>
                </a:r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0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93FFF0-CC42-2F91-295B-9B1138E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Смысл закона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Ускорение программы при увеличении числа процессоров ограничено последовательной частью кода, которую нельзя распараллелить</a:t>
                </a:r>
              </a:p>
              <a:p>
                <a:r>
                  <a:rPr lang="ru-RU" dirty="0"/>
                  <a:t>Когда задача разделяется на несколько частей, суммарное время её выполнения на параллельной системе не может быть меньше времени выполнения самого медленного фрагмента</a:t>
                </a:r>
              </a:p>
              <a:p>
                <a:r>
                  <a:rPr lang="ru-RU" dirty="0"/>
                  <a:t>Даже при бесконечном количестве процессоров ускорение ограничено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55D1E6-D5E8-681B-9385-70D0E4366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4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7625-60C0-8720-368C-5E32CCD9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Предел ускорения в зависимости от числа процессоров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4ECB4-BE77-D2FA-A290-0AEE851F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777" y="1874838"/>
            <a:ext cx="6378446" cy="4983162"/>
          </a:xfrm>
        </p:spPr>
      </p:pic>
    </p:spTree>
    <p:extLst>
      <p:ext uri="{BB962C8B-B14F-4D97-AF65-F5344CB8AC3E}">
        <p14:creationId xmlns:p14="http://schemas.microsoft.com/office/powerpoint/2010/main" val="401991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88DE-B63A-0C34-426D-0E47DA43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программ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Полностью последовательная программа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lvl="1"/>
                <a:r>
                  <a:rPr lang="ru-RU" dirty="0"/>
                  <a:t>Увеличение количества процессоров не приводит к ускорению работы</a:t>
                </a:r>
              </a:p>
              <a:p>
                <a:r>
                  <a:rPr lang="ru-RU" dirty="0"/>
                  <a:t>Частично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endParaRPr lang="ru-RU" b="0" dirty="0"/>
              </a:p>
              <a:p>
                <a:pPr lvl="1"/>
                <a:r>
                  <a:rPr lang="ru-RU" dirty="0"/>
                  <a:t>Увеличение количества процессоров приводит к ускорению работы в разы</a:t>
                </a:r>
                <a:endParaRPr lang="en-US" b="0" dirty="0"/>
              </a:p>
              <a:p>
                <a:r>
                  <a:rPr lang="ru-RU" dirty="0"/>
                  <a:t>Максимально параллельная программа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pPr lvl="1"/>
                <a:r>
                  <a:rPr lang="ru-RU" dirty="0"/>
                  <a:t>Увеличение количества процессоров приводит к значительному росту производительности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08AB9-6CFC-1B6B-50A0-58050E569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28E-C1C0-01D6-F9F3-C2BD608E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Следствия закона Амдала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C034-D830-2F7C-EDA9-A4608A35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Масштабируемость программ ограничена</a:t>
            </a:r>
          </a:p>
          <a:p>
            <a:pPr lvl="1"/>
            <a:r>
              <a:rPr lang="ru-RU" dirty="0"/>
              <a:t>В реальных программах всегда есть накладные расходы на синхронизацию и последовательные задачи</a:t>
            </a:r>
          </a:p>
          <a:p>
            <a:r>
              <a:rPr lang="ru-RU" dirty="0"/>
              <a:t>Количество потоков не всегда стоит увеличивать</a:t>
            </a:r>
          </a:p>
          <a:p>
            <a:pPr lvl="1"/>
            <a:r>
              <a:rPr lang="ru-RU" dirty="0"/>
              <a:t>При неизменной</a:t>
            </a:r>
            <a:r>
              <a:rPr lang="en-US" dirty="0"/>
              <a:t> </a:t>
            </a:r>
            <a:r>
              <a:rPr lang="ru-RU" dirty="0"/>
              <a:t>величине распараллеливаемой части программ увеличение ядер и потоков не даёт прироста производительности</a:t>
            </a:r>
          </a:p>
          <a:p>
            <a:pPr lvl="1"/>
            <a:r>
              <a:rPr lang="ru-RU" dirty="0"/>
              <a:t>Увеличение числа потоков может снизить производительность из-за издержек синхронизации</a:t>
            </a:r>
          </a:p>
          <a:p>
            <a:pPr lvl="1"/>
            <a:r>
              <a:rPr lang="ru-RU" dirty="0"/>
              <a:t>С увеличением количества потоков может производительность может снизиться от нехватки кеш-памяти</a:t>
            </a:r>
          </a:p>
        </p:txBody>
      </p:sp>
    </p:spTree>
    <p:extLst>
      <p:ext uri="{BB962C8B-B14F-4D97-AF65-F5344CB8AC3E}">
        <p14:creationId xmlns:p14="http://schemas.microsoft.com/office/powerpoint/2010/main" val="82002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F03A-4955-0E6B-11C1-632E1921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8BC39C6A-3027-5DF8-5289-AFCDCCC2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Маляры и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6∗5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10CC5DB5-09A8-B5E9-A1B4-A38B54F24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6752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88E84-E0F9-F3EE-B778-0C7184AD3A86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28CF5E-B9AB-0852-336A-80F2F12128AC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945AC3-335E-4AA8-1A88-0A7526B0F187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A65A5F-B967-005E-213E-BBB37A9ED3B9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F7D429-0B27-8943-F969-49A32CB844B5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7AB3FD-8240-D69D-48E2-C061714DD5E6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9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489C-F7CC-2869-6DBB-BD47BB0B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  <a:r>
              <a:rPr lang="en-US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которую нельзя распараллелить. Её выполнение занимает 40% времени работы программы</a:t>
                </a:r>
              </a:p>
              <a:p>
                <a:r>
                  <a:rPr lang="ru-RU" dirty="0"/>
                  <a:t>Чему равен теоретический предел ускорения этой программы на компьютере с </a:t>
                </a:r>
                <a:r>
                  <a:rPr lang="en-US" dirty="0"/>
                  <a:t>N </a:t>
                </a:r>
                <a:r>
                  <a:rPr lang="ru-RU" dirty="0"/>
                  <a:t>процессорами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=0,4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0,4+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0,4+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=2,5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4197-9A6E-BE13-222B-6CE4A149E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8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D69D-F73E-CA09-C8ED-6F03A6EC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/>
                  <a:t>В программе есть функция </a:t>
                </a:r>
                <a:r>
                  <a:rPr lang="en-US" dirty="0"/>
                  <a:t>F</a:t>
                </a:r>
                <a:r>
                  <a:rPr lang="ru-RU" dirty="0"/>
                  <a:t>, выполнение которой занимает 30</a:t>
                </a:r>
                <a:r>
                  <a:rPr lang="en-US" dirty="0"/>
                  <a:t>%</a:t>
                </a:r>
                <a:r>
                  <a:rPr lang="ru-RU" dirty="0"/>
                  <a:t> времени</a:t>
                </a:r>
              </a:p>
              <a:p>
                <a:r>
                  <a:rPr lang="ru-RU" dirty="0"/>
                  <a:t>Во сколько раз нужно ускорить функцию </a:t>
                </a:r>
                <a:r>
                  <a:rPr lang="en-US" dirty="0"/>
                  <a:t>F</a:t>
                </a:r>
                <a:r>
                  <a:rPr lang="ru-RU" dirty="0"/>
                  <a:t>, чтобы ускорить программу в 2 раза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=0,5−0,7=−0,2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=−1,5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Задача не имеет решения, так как</a:t>
                </a:r>
                <a:r>
                  <a:rPr lang="en-US" dirty="0"/>
                  <a:t> </a:t>
                </a:r>
                <a:r>
                  <a:rPr lang="ru-RU" dirty="0"/>
                  <a:t>ускорение не может быть отрицательным</a:t>
                </a:r>
                <a:endParaRPr lang="en-US" dirty="0"/>
              </a:p>
              <a:p>
                <a:r>
                  <a:rPr lang="ru-RU" dirty="0"/>
                  <a:t>Предел ускорения этой программы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=1,42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3B9F4E-83E1-2D55-ECB1-9B39B0D1F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D3D9-A8F2-AD39-3140-0C838E4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ru-RU" dirty="0"/>
                  <a:t>Предположим, что функцию </a:t>
                </a:r>
                <a:r>
                  <a:rPr lang="en-US" dirty="0"/>
                  <a:t>F</a:t>
                </a:r>
                <a:r>
                  <a:rPr lang="ru-RU" dirty="0"/>
                  <a:t> можно ускорить в 3 раза</a:t>
                </a:r>
              </a:p>
              <a:p>
                <a:r>
                  <a:rPr lang="ru-RU" dirty="0"/>
                  <a:t>Какую часть всего времени исполнения программы должна занимать функция </a:t>
                </a:r>
                <a:r>
                  <a:rPr lang="en-US" dirty="0"/>
                  <a:t>F</a:t>
                </a:r>
                <a:r>
                  <a:rPr lang="ru-RU" dirty="0"/>
                  <a:t>, чтобы время работы программы сократилось в 2 раза</a:t>
                </a:r>
                <a:r>
                  <a:rPr lang="en-US" dirty="0"/>
                  <a:t>?</a:t>
                </a:r>
              </a:p>
              <a:p>
                <a:r>
                  <a:rPr lang="ru-RU" dirty="0"/>
                  <a:t>Решение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A6DD3-04B6-FB65-4B47-9248F4EBD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8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D2B-DCF1-0D64-F9EE-00CCDF1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</a:t>
            </a:r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AC72-7D91-4513-A8EE-2CF1380C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Ваша задача пробежать по стадиону 2 круга.</a:t>
            </a:r>
          </a:p>
          <a:p>
            <a:pPr lvl="1"/>
            <a:r>
              <a:rPr lang="ru-RU" dirty="0"/>
              <a:t>Первый круг можете пробежать с какой угодно скоростью</a:t>
            </a:r>
          </a:p>
          <a:p>
            <a:pPr lvl="1"/>
            <a:r>
              <a:rPr lang="ru-RU" dirty="0"/>
              <a:t>Второй круг вы должны пробежать так, чтобы средняя скорость за 2 круга была в 2 раза больше</a:t>
            </a:r>
          </a:p>
          <a:p>
            <a:r>
              <a:rPr lang="ru-RU" dirty="0"/>
              <a:t>Во сколько раз быстрее вы должны пробежать второй круг, чем первый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603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085-84FB-883C-3E95-04D1A28B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№5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9D73-039F-FE7B-B50A-D000A3B3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планируете проехать из пункта </a:t>
            </a:r>
            <a:r>
              <a:rPr lang="en-US" dirty="0"/>
              <a:t>A </a:t>
            </a:r>
            <a:r>
              <a:rPr lang="ru-RU" dirty="0"/>
              <a:t>в пункт </a:t>
            </a:r>
            <a:r>
              <a:rPr lang="en-US" dirty="0"/>
              <a:t>B</a:t>
            </a:r>
            <a:r>
              <a:rPr lang="ru-RU" dirty="0"/>
              <a:t> и обратно со средней скоростью 60 км/ч. Доехав до пункта </a:t>
            </a:r>
            <a:r>
              <a:rPr lang="en-US" dirty="0"/>
              <a:t>B </a:t>
            </a:r>
            <a:r>
              <a:rPr lang="ru-RU" dirty="0"/>
              <a:t>вы понимаете, что ваша средняя скорость составляет 30 км/ч.</a:t>
            </a:r>
          </a:p>
          <a:p>
            <a:r>
              <a:rPr lang="ru-RU" dirty="0"/>
              <a:t>Как вам следует вернуться в пункт </a:t>
            </a:r>
            <a:r>
              <a:rPr lang="en-US" dirty="0"/>
              <a:t>A</a:t>
            </a:r>
            <a:r>
              <a:rPr lang="ru-RU" dirty="0"/>
              <a:t>, чтобы средняя скорость на всём пути была 60 км/ч</a:t>
            </a:r>
          </a:p>
          <a:p>
            <a:r>
              <a:rPr lang="ru-RU" dirty="0"/>
              <a:t>При этом нельзя нарушать законы физики и ПДД</a:t>
            </a:r>
          </a:p>
        </p:txBody>
      </p:sp>
    </p:spTree>
    <p:extLst>
      <p:ext uri="{BB962C8B-B14F-4D97-AF65-F5344CB8AC3E}">
        <p14:creationId xmlns:p14="http://schemas.microsoft.com/office/powerpoint/2010/main" val="26053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746D-C3FB-058E-C2D4-97866FD3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Модифицированный закон Амдала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0" dirty="0"/>
                  <a:t>Учитывает накладные расходы на взаимодействие и координацию между исполнителями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O(n)</a:t>
                </a:r>
                <a:r>
                  <a:rPr lang="ru-RU" dirty="0"/>
                  <a:t> – доля накладных расходов, зависящая от числа исполнителей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6EC92B-A466-F444-9273-C288C0776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94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DCEC-2245-7CF0-2DA8-FB07D352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 увеличении количества потоков проиводительность может снижаться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Загрузка и подготовка трехмерной сцены занимает 1 секунду.</a:t>
                </a:r>
              </a:p>
              <a:p>
                <a:r>
                  <a:rPr lang="ru-RU" dirty="0"/>
                  <a:t>Время рендеринга этой сцены на одном потоке занимает 100 секунд.</a:t>
                </a:r>
              </a:p>
              <a:p>
                <a:r>
                  <a:rPr lang="ru-RU" dirty="0"/>
                  <a:t>Накладные расходы на взаимодействие зависят от числа потоков как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ru-RU" b="0" dirty="0"/>
                  <a:t>секунд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BEDB7-73D5-0068-84A2-835EB07AF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 r="-588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ED5D8F-CA26-12DA-7CE8-15268FEA8A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185586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1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35F2-8AE4-D890-075C-80046FDC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Основной закон программирования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Народная мудрость: «Задача, с которой один программист справится за неделю, два программиста справятся за две»</a:t>
                </a:r>
                <a:endParaRPr lang="en-US" dirty="0"/>
              </a:p>
              <a:p>
                <a:r>
                  <a:rPr lang="ru-RU" dirty="0"/>
                  <a:t>Возможно ли такое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Решение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При </a:t>
                </a:r>
                <a:r>
                  <a:rPr lang="en-US" dirty="0"/>
                  <a:t>p=0.5</a:t>
                </a:r>
                <a:r>
                  <a:rPr lang="ru-RU" dirty="0"/>
                  <a:t>, расходы на коммуникацию составляют</a:t>
                </a:r>
                <a:r>
                  <a:rPr lang="en-US" dirty="0"/>
                  <a:t> 1,25% </a:t>
                </a:r>
                <a:r>
                  <a:rPr lang="ru-RU" dirty="0"/>
                  <a:t>времени работы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A6F95-D005-D9B5-1940-AD1EFDD6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0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6F1181-A075-8F4A-E3AC-8AC41F8A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423A59-1357-6E3D-18BA-06E0D403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" y="-838200"/>
            <a:ext cx="12185907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1091"/>
            <a:ext cx="9144000" cy="2355272"/>
          </a:xfrm>
        </p:spPr>
        <p:txBody>
          <a:bodyPr>
            <a:normAutofit fontScale="90000"/>
          </a:bodyPr>
          <a:lstStyle/>
          <a:p>
            <a:r>
              <a:rPr lang="ru-RU" sz="125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Закон Амдала</a:t>
            </a:r>
            <a:endParaRPr lang="en-US" sz="125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5222-18F3-F62D-BDCD-DA27A63D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можно ускорить работу программы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CB4C-C420-4D0E-4ABE-93D7C718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Повысить тактовую частоту процессора</a:t>
            </a:r>
          </a:p>
          <a:p>
            <a:r>
              <a:rPr lang="ru-RU" dirty="0"/>
              <a:t>Откомпилировать программу под другой процессор</a:t>
            </a:r>
          </a:p>
          <a:p>
            <a:r>
              <a:rPr lang="ru-RU" dirty="0"/>
              <a:t>Написать более эффективный алгоритм</a:t>
            </a:r>
          </a:p>
          <a:p>
            <a:r>
              <a:rPr lang="ru-RU" dirty="0"/>
              <a:t>Сменить язык программирования</a:t>
            </a:r>
          </a:p>
          <a:p>
            <a:r>
              <a:rPr lang="ru-RU" dirty="0"/>
              <a:t>Использовать </a:t>
            </a:r>
            <a:r>
              <a:rPr lang="en-US" dirty="0"/>
              <a:t>cache-friendly </a:t>
            </a:r>
            <a:r>
              <a:rPr lang="ru-RU" dirty="0"/>
              <a:t>структуры данных</a:t>
            </a:r>
          </a:p>
          <a:p>
            <a:r>
              <a:rPr lang="ru-RU" dirty="0"/>
              <a:t>Добавить больше процессоров или ядер</a:t>
            </a:r>
          </a:p>
          <a:p>
            <a:r>
              <a:rPr lang="ru-RU" dirty="0"/>
              <a:t>Всегда ли это даёт ожидаемый результат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31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8DDE-57A5-2A83-9197-C0026D6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Параллельное программирование и его ограничения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5F22-087B-E977-FEC3-6EC75C57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Ожидание: </a:t>
            </a:r>
            <a:r>
              <a:rPr lang="en-US" dirty="0"/>
              <a:t>N-</a:t>
            </a:r>
            <a:r>
              <a:rPr lang="ru-RU" dirty="0"/>
              <a:t>процессорный компьютер даёт ускорение программы в </a:t>
            </a:r>
            <a:r>
              <a:rPr lang="en-US" dirty="0"/>
              <a:t>N </a:t>
            </a:r>
            <a:r>
              <a:rPr lang="ru-RU" dirty="0"/>
              <a:t>раз</a:t>
            </a:r>
          </a:p>
          <a:p>
            <a:r>
              <a:rPr lang="ru-RU" dirty="0"/>
              <a:t>Реальность: программа ускоряется меньше либо не ускоряется совсем</a:t>
            </a:r>
          </a:p>
          <a:p>
            <a:r>
              <a:rPr lang="ru-RU" dirty="0"/>
              <a:t>Причина: большиство задач сложно распараллелить</a:t>
            </a:r>
            <a:endParaRPr lang="en-US" dirty="0"/>
          </a:p>
          <a:p>
            <a:pPr lvl="1"/>
            <a:r>
              <a:rPr lang="ru-RU" dirty="0"/>
              <a:t>Накладные расходы на координацию действий между процессами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A58-705A-DC54-0F59-0C30CB19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имей 100 рублей, а имей 100 друзей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655E-7425-90B9-5E6F-7CBFD8E81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9425" cy="4351338"/>
          </a:xfrm>
        </p:spPr>
        <p:txBody>
          <a:bodyPr/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5 комнат площадью 10м</a:t>
            </a:r>
            <a:r>
              <a:rPr lang="ru-RU" baseline="30000" dirty="0"/>
              <a:t>2</a:t>
            </a:r>
            <a:r>
              <a:rPr lang="ru-RU" dirty="0"/>
              <a:t> каждая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10 часов</a:t>
            </a:r>
          </a:p>
          <a:p>
            <a:r>
              <a:rPr lang="ru-RU" dirty="0"/>
              <a:t>За какое время с этим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Ответ: за 2 часа</a:t>
            </a:r>
          </a:p>
          <a:p>
            <a:r>
              <a:rPr lang="ru-RU" dirty="0"/>
              <a:t>Чем больше рабочих, тем лучше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E6934-F881-921D-94F6-DB6F55C1911D}"/>
              </a:ext>
            </a:extLst>
          </p:cNvPr>
          <p:cNvGrpSpPr/>
          <p:nvPr/>
        </p:nvGrpSpPr>
        <p:grpSpPr>
          <a:xfrm>
            <a:off x="8164286" y="2085975"/>
            <a:ext cx="3132365" cy="3901168"/>
            <a:chOff x="2619376" y="2800350"/>
            <a:chExt cx="1581150" cy="1571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B7B2CB-6F6B-5145-DB5A-EA03E2166F01}"/>
                </a:ext>
              </a:extLst>
            </p:cNvPr>
            <p:cNvSpPr/>
            <p:nvPr/>
          </p:nvSpPr>
          <p:spPr>
            <a:xfrm>
              <a:off x="2619376" y="2800350"/>
              <a:ext cx="78105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8C3E2-BEF3-F50B-B065-5C8D9B15119D}"/>
                </a:ext>
              </a:extLst>
            </p:cNvPr>
            <p:cNvSpPr/>
            <p:nvPr/>
          </p:nvSpPr>
          <p:spPr>
            <a:xfrm>
              <a:off x="2619376" y="4057650"/>
              <a:ext cx="1581150" cy="3143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3285FB-225C-EA92-7044-1C94714B39CF}"/>
                </a:ext>
              </a:extLst>
            </p:cNvPr>
            <p:cNvSpPr/>
            <p:nvPr/>
          </p:nvSpPr>
          <p:spPr>
            <a:xfrm>
              <a:off x="2619376" y="3429000"/>
              <a:ext cx="790575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5DEFBA-CC4E-A611-29C1-A994295B60D1}"/>
                </a:ext>
              </a:extLst>
            </p:cNvPr>
            <p:cNvSpPr/>
            <p:nvPr/>
          </p:nvSpPr>
          <p:spPr>
            <a:xfrm>
              <a:off x="340042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0FC65E-7B75-9415-8521-AF2E12B8157E}"/>
                </a:ext>
              </a:extLst>
            </p:cNvPr>
            <p:cNvSpPr/>
            <p:nvPr/>
          </p:nvSpPr>
          <p:spPr>
            <a:xfrm>
              <a:off x="3400426" y="280035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4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7DC9DA63-142B-7878-B5AB-F5D2D38F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Покраска комнат разного размера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7B79E9B-7184-61C1-66E1-C3915FB2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5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Маляр красит 5м</a:t>
            </a:r>
            <a:r>
              <a:rPr lang="ru-RU" baseline="30000" dirty="0"/>
              <a:t>2 </a:t>
            </a:r>
            <a:r>
              <a:rPr lang="ru-RU" dirty="0"/>
              <a:t> пола за 1 час</a:t>
            </a:r>
          </a:p>
          <a:p>
            <a:r>
              <a:rPr lang="ru-RU" dirty="0"/>
              <a:t>За какое время 1 маляр покрасит пол в этой пятикомнатной квартире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4 </a:t>
            </a:r>
            <a:r>
              <a:rPr lang="ru-RU" dirty="0"/>
              <a:t>комнаты площадью 15м</a:t>
            </a:r>
            <a:r>
              <a:rPr lang="ru-RU" baseline="30000" dirty="0"/>
              <a:t>2</a:t>
            </a:r>
            <a:r>
              <a:rPr lang="ru-RU" dirty="0"/>
              <a:t> </a:t>
            </a:r>
            <a:endParaRPr lang="en-US" dirty="0"/>
          </a:p>
          <a:p>
            <a:pPr lvl="1"/>
            <a:r>
              <a:rPr lang="ru-RU" dirty="0"/>
              <a:t>1 комната площадью 30м</a:t>
            </a:r>
            <a:r>
              <a:rPr lang="ru-RU" baseline="30000" dirty="0"/>
              <a:t>2</a:t>
            </a:r>
            <a:endParaRPr lang="ru-RU" dirty="0"/>
          </a:p>
          <a:p>
            <a:r>
              <a:rPr lang="ru-RU" dirty="0"/>
              <a:t>А как быстро справятся 5 маляров</a:t>
            </a:r>
            <a:r>
              <a:rPr lang="en-US" dirty="0"/>
              <a:t>?</a:t>
            </a:r>
            <a:endParaRPr lang="ru-RU" dirty="0"/>
          </a:p>
          <a:p>
            <a:pPr lvl="1"/>
            <a:r>
              <a:rPr lang="ru-RU" dirty="0"/>
              <a:t>Маляры не могут работать вместе</a:t>
            </a:r>
          </a:p>
          <a:p>
            <a:r>
              <a:rPr lang="ru-RU" dirty="0"/>
              <a:t>Решение</a:t>
            </a:r>
          </a:p>
          <a:p>
            <a:pPr lvl="1"/>
            <a:r>
              <a:rPr lang="ru-RU" dirty="0"/>
              <a:t>1 маляр покрасит 90м2 за 18 часов</a:t>
            </a:r>
            <a:endParaRPr lang="en-US" dirty="0"/>
          </a:p>
          <a:p>
            <a:pPr lvl="1"/>
            <a:r>
              <a:rPr lang="ru-RU" dirty="0"/>
              <a:t>4 маленькие комнаты </a:t>
            </a:r>
            <a:r>
              <a:rPr lang="en-US" dirty="0"/>
              <a:t>4 </a:t>
            </a:r>
            <a:r>
              <a:rPr lang="ru-RU" dirty="0"/>
              <a:t>маляра покрасят за 3 часа, а большую комнату оставшийся маляр покрасит за 6 часов</a:t>
            </a:r>
          </a:p>
          <a:p>
            <a:r>
              <a:rPr lang="ru-RU" dirty="0"/>
              <a:t>5 маляров дают прирост в скорости в 3 раза</a:t>
            </a:r>
          </a:p>
          <a:p>
            <a:r>
              <a:rPr lang="ru-RU" dirty="0"/>
              <a:t>А если ещё добавить маляров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E75987-D53C-0279-E04E-689B5A59A29A}"/>
              </a:ext>
            </a:extLst>
          </p:cNvPr>
          <p:cNvGrpSpPr/>
          <p:nvPr/>
        </p:nvGrpSpPr>
        <p:grpSpPr>
          <a:xfrm>
            <a:off x="7886701" y="1825625"/>
            <a:ext cx="3446334" cy="4090988"/>
            <a:chOff x="1819275" y="2800350"/>
            <a:chExt cx="1581149" cy="18859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302D17-AE5C-B598-D704-B88FB7C28A6B}"/>
                </a:ext>
              </a:extLst>
            </p:cNvPr>
            <p:cNvSpPr/>
            <p:nvPr/>
          </p:nvSpPr>
          <p:spPr>
            <a:xfrm>
              <a:off x="1819275" y="2800350"/>
              <a:ext cx="1581149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30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942F32-5BC8-3DC8-26C7-9D54D0D30A8E}"/>
                </a:ext>
              </a:extLst>
            </p:cNvPr>
            <p:cNvSpPr/>
            <p:nvPr/>
          </p:nvSpPr>
          <p:spPr>
            <a:xfrm>
              <a:off x="1819276" y="3429000"/>
              <a:ext cx="800100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81EDC9-9614-0C3B-DF92-8F2BA5C55792}"/>
                </a:ext>
              </a:extLst>
            </p:cNvPr>
            <p:cNvSpPr/>
            <p:nvPr/>
          </p:nvSpPr>
          <p:spPr>
            <a:xfrm>
              <a:off x="2609851" y="3429000"/>
              <a:ext cx="790573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BB3555-3BFD-1F84-8E16-ECA1E8263922}"/>
                </a:ext>
              </a:extLst>
            </p:cNvPr>
            <p:cNvSpPr/>
            <p:nvPr/>
          </p:nvSpPr>
          <p:spPr>
            <a:xfrm>
              <a:off x="2609850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FB2F74-55A7-5103-ADD0-C4C920D82E10}"/>
                </a:ext>
              </a:extLst>
            </p:cNvPr>
            <p:cNvSpPr/>
            <p:nvPr/>
          </p:nvSpPr>
          <p:spPr>
            <a:xfrm>
              <a:off x="1819276" y="4057650"/>
              <a:ext cx="790574" cy="6286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15 м</a:t>
              </a:r>
              <a:r>
                <a:rPr lang="ru-RU" baseline="30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17D-176C-7B08-3593-94FAC4FD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ускорения программы при увеличении количества процессоров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Разделим программу на секции двух типов:</a:t>
                </a:r>
              </a:p>
              <a:p>
                <a:pPr lvl="1"/>
                <a:r>
                  <a:rPr lang="ru-RU" b="1" dirty="0"/>
                  <a:t>Параллельные</a:t>
                </a:r>
                <a:r>
                  <a:rPr lang="ru-RU" dirty="0"/>
                  <a:t> секции, где все доступные процессоры выполняют полезную работу. 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b="1" dirty="0"/>
              </a:p>
              <a:p>
                <a:pPr lvl="1"/>
                <a:r>
                  <a:rPr lang="ru-RU" b="1" dirty="0"/>
                  <a:t>Последовательные</a:t>
                </a:r>
                <a:r>
                  <a:rPr lang="ru-RU" dirty="0"/>
                  <a:t> секции, где только один поток способен выполнить полезную работу</a:t>
                </a:r>
                <a:r>
                  <a:rPr lang="en-US" dirty="0"/>
                  <a:t>. </a:t>
                </a:r>
                <a:r>
                  <a:rPr lang="ru-RU" dirty="0"/>
                  <a:t>Обозначим их долю буквой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Пусть 1 процессор выполняет программу за время, равное 1</a:t>
                </a:r>
              </a:p>
              <a:p>
                <a:r>
                  <a:rPr lang="ru-RU" dirty="0"/>
                  <a:t>Тогда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процессорах последовательная часть работы займёт время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, а а параллельная – время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Общее время работы программы: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83448-ACCF-143C-AC60-C08B9586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5723-1D71-9E12-D2AC-BDA1BB05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Амдала (</a:t>
            </a:r>
            <a:r>
              <a:rPr lang="en-US" dirty="0"/>
              <a:t>Amdahl’s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 – </a:t>
                </a:r>
                <a:r>
                  <a:rPr lang="ru-RU" dirty="0"/>
                  <a:t>ускорение при использовании </a:t>
                </a:r>
                <a:r>
                  <a:rPr lang="en-US" dirty="0"/>
                  <a:t>n </a:t>
                </a:r>
                <a:r>
                  <a:rPr lang="ru-RU" dirty="0"/>
                  <a:t>исполнителей</a:t>
                </a:r>
              </a:p>
              <a:p>
                <a:pPr lvl="1"/>
                <a:r>
                  <a:rPr lang="en-US" dirty="0"/>
                  <a:t>p </a:t>
                </a:r>
                <a:r>
                  <a:rPr lang="ru-RU" dirty="0"/>
                  <a:t>– часть работы, которая может быть распараллелена (от 0 до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часть работы, которая выполняется последовательно (от 0 до 1)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ru-RU" dirty="0"/>
              </a:p>
              <a:p>
                <a:pPr lvl="1"/>
                <a:r>
                  <a:rPr lang="en-US" dirty="0"/>
                  <a:t>n – </a:t>
                </a:r>
                <a:r>
                  <a:rPr lang="ru-RU" dirty="0"/>
                  <a:t>количество исполнителей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CE624A-C2AC-AF7B-B6C0-1198B3940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FC36918-192A-1F9B-316E-3E31C8BEE7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71" y="1825625"/>
            <a:ext cx="34800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16D6A-747B-5EE3-59B3-E9AF04D22724}"/>
              </a:ext>
            </a:extLst>
          </p:cNvPr>
          <p:cNvSpPr txBox="1"/>
          <p:nvPr/>
        </p:nvSpPr>
        <p:spPr>
          <a:xfrm>
            <a:off x="7024255" y="6176963"/>
            <a:ext cx="344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Джин Амдал, 1922-2015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5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1299</Words>
  <Application>Microsoft Office PowerPoint</Application>
  <PresentationFormat>Widescreen</PresentationFormat>
  <Paragraphs>161</Paragraphs>
  <Slides>23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Impact</vt:lpstr>
      <vt:lpstr>Office Theme</vt:lpstr>
      <vt:lpstr>Закон Амдала</vt:lpstr>
      <vt:lpstr>Закон Амдала</vt:lpstr>
      <vt:lpstr>Закон Амдала</vt:lpstr>
      <vt:lpstr>Как можно ускорить работу программы?</vt:lpstr>
      <vt:lpstr>Параллельное программирование и его ограничения</vt:lpstr>
      <vt:lpstr>Не имей 100 рублей, а имей 100 друзей</vt:lpstr>
      <vt:lpstr>Покраска комнат разного размера</vt:lpstr>
      <vt:lpstr>Оценка ускорения программы при увеличении количества процессоров</vt:lpstr>
      <vt:lpstr>Закон Амдала (Amdahl’s Law)</vt:lpstr>
      <vt:lpstr>Смысл закона Амдала</vt:lpstr>
      <vt:lpstr>Предел ускорения в зависимости от числа процессоров</vt:lpstr>
      <vt:lpstr>Виды программ</vt:lpstr>
      <vt:lpstr>Следствия закона Амдала</vt:lpstr>
      <vt:lpstr>Маляры и Закон Амдала</vt:lpstr>
      <vt:lpstr>Задача 1</vt:lpstr>
      <vt:lpstr>Задача 2</vt:lpstr>
      <vt:lpstr>Задача №3</vt:lpstr>
      <vt:lpstr>Задача №4</vt:lpstr>
      <vt:lpstr>Задача №5</vt:lpstr>
      <vt:lpstr>Модифицированный закон Амдала</vt:lpstr>
      <vt:lpstr>При увеличении количества потоков проиводительность может снижаться</vt:lpstr>
      <vt:lpstr>Основной закон программирования</vt:lpstr>
      <vt:lpstr>Список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10</cp:revision>
  <dcterms:created xsi:type="dcterms:W3CDTF">2024-08-02T19:39:14Z</dcterms:created>
  <dcterms:modified xsi:type="dcterms:W3CDTF">2025-02-03T17:51:42Z</dcterms:modified>
</cp:coreProperties>
</file>